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2B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snapToObjects="1">
      <p:cViewPr>
        <p:scale>
          <a:sx n="81" d="100"/>
          <a:sy n="81" d="100"/>
        </p:scale>
        <p:origin x="1752"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5986-C533-D440-92DD-826A347CCC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092A30-F522-B648-A375-EA442A7D76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9536AC-4348-E54E-94F2-839C5D900CF9}"/>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5" name="Footer Placeholder 4">
            <a:extLst>
              <a:ext uri="{FF2B5EF4-FFF2-40B4-BE49-F238E27FC236}">
                <a16:creationId xmlns:a16="http://schemas.microsoft.com/office/drawing/2014/main" id="{5FF619A2-4540-894A-A354-215B662A2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72C57-0AE9-7B41-A22A-26E80BA9754C}"/>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1276897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1A700-BC27-5243-8D7C-5177F7A719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F80735-2A07-A246-BBC7-0287882BD3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50CFCD-8F28-B14C-B918-4ABE52E33714}"/>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5" name="Footer Placeholder 4">
            <a:extLst>
              <a:ext uri="{FF2B5EF4-FFF2-40B4-BE49-F238E27FC236}">
                <a16:creationId xmlns:a16="http://schemas.microsoft.com/office/drawing/2014/main" id="{79C78076-DA7E-C343-A9B4-8171C93F6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AE2D41-CD07-834A-8BAB-9AAB945FE78E}"/>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121727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CC1-D6FF-3545-831D-61D3964F75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0BB0A1-E145-C446-89A1-F5D49F3683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94EED-4DAC-3249-9CE9-A5CC03A73708}"/>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5" name="Footer Placeholder 4">
            <a:extLst>
              <a:ext uri="{FF2B5EF4-FFF2-40B4-BE49-F238E27FC236}">
                <a16:creationId xmlns:a16="http://schemas.microsoft.com/office/drawing/2014/main" id="{FD8E8953-02E4-8A4D-922A-4F7945822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9A345-7286-3B4E-BDEB-8815D18204BC}"/>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116425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F1D0C-EAEC-F54E-9DD0-6562CDE2AB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6A32C-CE21-6E46-B536-6E10C76DA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FE649-1EDE-304E-8688-BB20E8C4D490}"/>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5" name="Footer Placeholder 4">
            <a:extLst>
              <a:ext uri="{FF2B5EF4-FFF2-40B4-BE49-F238E27FC236}">
                <a16:creationId xmlns:a16="http://schemas.microsoft.com/office/drawing/2014/main" id="{00B02723-A364-3F42-8FF7-7A5FE6E6C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B93A1-1388-A145-B32E-3ECD5FBE8AD2}"/>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73030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20FB5-6AB5-D042-9B9C-99CC86993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A75B0F-D251-9E47-A2D3-2BB864BC48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4717A-2D84-6748-81E9-D9BAD4843421}"/>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5" name="Footer Placeholder 4">
            <a:extLst>
              <a:ext uri="{FF2B5EF4-FFF2-40B4-BE49-F238E27FC236}">
                <a16:creationId xmlns:a16="http://schemas.microsoft.com/office/drawing/2014/main" id="{3B530381-F804-8E4A-B6FA-D254B3C85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98C36-1F07-ED48-B105-9C80D179AE67}"/>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306155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F7F0-9EB5-0A48-B02C-C0C0625A3E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E61B7-6E9B-7F43-BF4F-F4DC9CC8C0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215771-CDB3-A54F-9BB0-B2F93D6FDE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0F7660-C5B8-8848-A932-FBA654782827}"/>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6" name="Footer Placeholder 5">
            <a:extLst>
              <a:ext uri="{FF2B5EF4-FFF2-40B4-BE49-F238E27FC236}">
                <a16:creationId xmlns:a16="http://schemas.microsoft.com/office/drawing/2014/main" id="{D650E776-6F68-EA43-B6E6-8C8FC00DB0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023A43-D381-2C4A-9740-40F05153EB32}"/>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104900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4B04-9895-D249-B983-4422C4F5C7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3FDDAE-8432-A64C-AF35-DF8333CBA2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1AF2D-3BF4-C54C-9E3B-A2F6B96A8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D037AA-A4B4-EA4D-82E6-C204B25B87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A3E3F-50D6-BF41-B14E-69F3ACE71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5047A5-0F2B-D941-9CA7-F8C448DE676B}"/>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8" name="Footer Placeholder 7">
            <a:extLst>
              <a:ext uri="{FF2B5EF4-FFF2-40B4-BE49-F238E27FC236}">
                <a16:creationId xmlns:a16="http://schemas.microsoft.com/office/drawing/2014/main" id="{36200F3D-940B-D843-ACF4-A1333B4AA9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37EDA4-30A8-364F-8B65-64AEF6EE4972}"/>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1081462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FF01-2264-B842-B94B-E02FDCDC17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0F01C-1DA6-254A-9140-2D63727E0263}"/>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4" name="Footer Placeholder 3">
            <a:extLst>
              <a:ext uri="{FF2B5EF4-FFF2-40B4-BE49-F238E27FC236}">
                <a16:creationId xmlns:a16="http://schemas.microsoft.com/office/drawing/2014/main" id="{846EFB7B-0782-C84E-8AA9-BEC69B4C47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432022-DF3A-274C-9573-D9C013D886B6}"/>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2381634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AC1BC4-DBEA-9046-B9E6-91B7830B7136}"/>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3" name="Footer Placeholder 2">
            <a:extLst>
              <a:ext uri="{FF2B5EF4-FFF2-40B4-BE49-F238E27FC236}">
                <a16:creationId xmlns:a16="http://schemas.microsoft.com/office/drawing/2014/main" id="{76294B2F-7D80-474C-B9F9-D6C9595ECE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4CB092-97E7-5449-B704-3316EBF4872F}"/>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3522777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C123-FE2E-6B40-A6B9-D51DF7EF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0017D3-FD00-DE4A-BDDD-399DAED8EB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378F58-DFDB-5B47-8B17-8D5D670CB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393E4C-E04B-AF48-A584-045411EFCE20}"/>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6" name="Footer Placeholder 5">
            <a:extLst>
              <a:ext uri="{FF2B5EF4-FFF2-40B4-BE49-F238E27FC236}">
                <a16:creationId xmlns:a16="http://schemas.microsoft.com/office/drawing/2014/main" id="{96D507A6-9559-A740-8464-EFABA01A6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C40FB2-6E48-C44D-8988-72B3B1442782}"/>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1516133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B4EC-7842-DC4E-B134-3CEA60072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C6526C-1287-A943-ABDA-BAA5D56DF3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CF97CC-F087-994B-9289-BC40F642B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7A7FCF-88F3-0043-A04F-FC701F8EF7FE}"/>
              </a:ext>
            </a:extLst>
          </p:cNvPr>
          <p:cNvSpPr>
            <a:spLocks noGrp="1"/>
          </p:cNvSpPr>
          <p:nvPr>
            <p:ph type="dt" sz="half" idx="10"/>
          </p:nvPr>
        </p:nvSpPr>
        <p:spPr/>
        <p:txBody>
          <a:bodyPr/>
          <a:lstStyle/>
          <a:p>
            <a:fld id="{5F8EB990-1C1F-DC43-8006-E1895D6743BD}" type="datetimeFigureOut">
              <a:rPr lang="en-US" smtClean="0"/>
              <a:t>9/19/19</a:t>
            </a:fld>
            <a:endParaRPr lang="en-US"/>
          </a:p>
        </p:txBody>
      </p:sp>
      <p:sp>
        <p:nvSpPr>
          <p:cNvPr id="6" name="Footer Placeholder 5">
            <a:extLst>
              <a:ext uri="{FF2B5EF4-FFF2-40B4-BE49-F238E27FC236}">
                <a16:creationId xmlns:a16="http://schemas.microsoft.com/office/drawing/2014/main" id="{1A858648-3F28-FA49-B005-48F704253F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9C7DD2-0D90-514F-A389-80B78F5DDA16}"/>
              </a:ext>
            </a:extLst>
          </p:cNvPr>
          <p:cNvSpPr>
            <a:spLocks noGrp="1"/>
          </p:cNvSpPr>
          <p:nvPr>
            <p:ph type="sldNum" sz="quarter" idx="12"/>
          </p:nvPr>
        </p:nvSpPr>
        <p:spPr/>
        <p:txBody>
          <a:bodyPr/>
          <a:lstStyle/>
          <a:p>
            <a:fld id="{7A76DD19-9EF3-7243-A574-C8F9C0AB7FA1}" type="slidenum">
              <a:rPr lang="en-US" smtClean="0"/>
              <a:t>‹#›</a:t>
            </a:fld>
            <a:endParaRPr lang="en-US"/>
          </a:p>
        </p:txBody>
      </p:sp>
    </p:spTree>
    <p:extLst>
      <p:ext uri="{BB962C8B-B14F-4D97-AF65-F5344CB8AC3E}">
        <p14:creationId xmlns:p14="http://schemas.microsoft.com/office/powerpoint/2010/main" val="3878036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97FEA9-0172-A447-8C3C-184C51E3D2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BBB1D2-A46A-1942-BD8D-2D1962A5B5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D10559-A1CD-8448-8789-830027BD2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8EB990-1C1F-DC43-8006-E1895D6743BD}" type="datetimeFigureOut">
              <a:rPr lang="en-US" smtClean="0"/>
              <a:t>9/19/19</a:t>
            </a:fld>
            <a:endParaRPr lang="en-US"/>
          </a:p>
        </p:txBody>
      </p:sp>
      <p:sp>
        <p:nvSpPr>
          <p:cNvPr id="5" name="Footer Placeholder 4">
            <a:extLst>
              <a:ext uri="{FF2B5EF4-FFF2-40B4-BE49-F238E27FC236}">
                <a16:creationId xmlns:a16="http://schemas.microsoft.com/office/drawing/2014/main" id="{F161E856-3744-9940-B201-081145BF20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A9E3F3-D158-D047-AA97-8ACCB4A64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6DD19-9EF3-7243-A574-C8F9C0AB7FA1}" type="slidenum">
              <a:rPr lang="en-US" smtClean="0"/>
              <a:t>‹#›</a:t>
            </a:fld>
            <a:endParaRPr lang="en-US"/>
          </a:p>
        </p:txBody>
      </p:sp>
    </p:spTree>
    <p:extLst>
      <p:ext uri="{BB962C8B-B14F-4D97-AF65-F5344CB8AC3E}">
        <p14:creationId xmlns:p14="http://schemas.microsoft.com/office/powerpoint/2010/main" val="16307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tiny.cc/Activity8AP186"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E4D7-078C-E644-A88B-290DC1FE2493}"/>
              </a:ext>
            </a:extLst>
          </p:cNvPr>
          <p:cNvSpPr>
            <a:spLocks noGrp="1"/>
          </p:cNvSpPr>
          <p:nvPr>
            <p:ph type="ctrTitle"/>
          </p:nvPr>
        </p:nvSpPr>
        <p:spPr>
          <a:xfrm>
            <a:off x="1524000" y="1122363"/>
            <a:ext cx="9144000" cy="2387600"/>
          </a:xfrm>
        </p:spPr>
        <p:txBody>
          <a:bodyPr>
            <a:normAutofit/>
          </a:bodyPr>
          <a:lstStyle/>
          <a:p>
            <a:r>
              <a:rPr lang="en-US" sz="4400" dirty="0">
                <a:latin typeface="Helvetica" pitchFamily="2" charset="0"/>
              </a:rPr>
              <a:t>Activity 8 – Morphological Operation</a:t>
            </a:r>
          </a:p>
        </p:txBody>
      </p:sp>
      <p:sp>
        <p:nvSpPr>
          <p:cNvPr id="3" name="Subtitle 2">
            <a:extLst>
              <a:ext uri="{FF2B5EF4-FFF2-40B4-BE49-F238E27FC236}">
                <a16:creationId xmlns:a16="http://schemas.microsoft.com/office/drawing/2014/main" id="{16CFF23C-B748-184A-A7B4-B1DB161ADED3}"/>
              </a:ext>
            </a:extLst>
          </p:cNvPr>
          <p:cNvSpPr>
            <a:spLocks noGrp="1"/>
          </p:cNvSpPr>
          <p:nvPr>
            <p:ph type="subTitle" idx="1"/>
          </p:nvPr>
        </p:nvSpPr>
        <p:spPr>
          <a:xfrm>
            <a:off x="1524000" y="3602038"/>
            <a:ext cx="9144000" cy="1655762"/>
          </a:xfrm>
        </p:spPr>
        <p:txBody>
          <a:bodyPr/>
          <a:lstStyle/>
          <a:p>
            <a:r>
              <a:rPr lang="en-US" dirty="0">
                <a:latin typeface="Helvetica" pitchFamily="2" charset="0"/>
              </a:rPr>
              <a:t>Kenneth M. Leo</a:t>
            </a:r>
          </a:p>
          <a:p>
            <a:r>
              <a:rPr lang="en-US" dirty="0">
                <a:latin typeface="Helvetica" pitchFamily="2" charset="0"/>
              </a:rPr>
              <a:t>2015-13015</a:t>
            </a:r>
          </a:p>
        </p:txBody>
      </p:sp>
      <p:sp>
        <p:nvSpPr>
          <p:cNvPr id="5" name="TextBox 4">
            <a:extLst>
              <a:ext uri="{FF2B5EF4-FFF2-40B4-BE49-F238E27FC236}">
                <a16:creationId xmlns:a16="http://schemas.microsoft.com/office/drawing/2014/main" id="{50FE4C7D-36A0-6B46-91AA-AE0BE0D61B74}"/>
              </a:ext>
            </a:extLst>
          </p:cNvPr>
          <p:cNvSpPr txBox="1"/>
          <p:nvPr/>
        </p:nvSpPr>
        <p:spPr>
          <a:xfrm>
            <a:off x="8329614" y="5257800"/>
            <a:ext cx="3643312" cy="646331"/>
          </a:xfrm>
          <a:prstGeom prst="rect">
            <a:avLst/>
          </a:prstGeom>
          <a:noFill/>
        </p:spPr>
        <p:txBody>
          <a:bodyPr wrap="square" rtlCol="0">
            <a:spAutoFit/>
          </a:bodyPr>
          <a:lstStyle/>
          <a:p>
            <a:r>
              <a:rPr lang="en-US" dirty="0">
                <a:latin typeface="Helvetica" pitchFamily="2" charset="0"/>
              </a:rPr>
              <a:t>Score: 12/10</a:t>
            </a:r>
          </a:p>
          <a:p>
            <a:r>
              <a:rPr lang="en-US" dirty="0">
                <a:latin typeface="Helvetica" pitchFamily="2" charset="0"/>
              </a:rPr>
              <a:t>Link: </a:t>
            </a:r>
            <a:r>
              <a:rPr lang="en-US" dirty="0">
                <a:latin typeface="Helvetica" pitchFamily="2" charset="0"/>
                <a:hlinkClick r:id="rId2"/>
              </a:rPr>
              <a:t>http://tiny.cc/Activity8AP186</a:t>
            </a:r>
            <a:endParaRPr lang="en-US" dirty="0">
              <a:latin typeface="Helvetica" pitchFamily="2" charset="0"/>
            </a:endParaRPr>
          </a:p>
        </p:txBody>
      </p:sp>
    </p:spTree>
    <p:extLst>
      <p:ext uri="{BB962C8B-B14F-4D97-AF65-F5344CB8AC3E}">
        <p14:creationId xmlns:p14="http://schemas.microsoft.com/office/powerpoint/2010/main" val="1362407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2BA8-4582-8B46-BCAE-8CC586CD9D7E}"/>
              </a:ext>
            </a:extLst>
          </p:cNvPr>
          <p:cNvSpPr>
            <a:spLocks noGrp="1"/>
          </p:cNvSpPr>
          <p:nvPr>
            <p:ph type="title"/>
          </p:nvPr>
        </p:nvSpPr>
        <p:spPr/>
        <p:txBody>
          <a:bodyPr/>
          <a:lstStyle/>
          <a:p>
            <a:r>
              <a:rPr lang="en-US" dirty="0">
                <a:latin typeface="Helvetica" pitchFamily="2" charset="0"/>
              </a:rPr>
              <a:t>Original Images/Objects used</a:t>
            </a:r>
          </a:p>
        </p:txBody>
      </p:sp>
      <p:pic>
        <p:nvPicPr>
          <p:cNvPr id="5" name="Picture 4">
            <a:extLst>
              <a:ext uri="{FF2B5EF4-FFF2-40B4-BE49-F238E27FC236}">
                <a16:creationId xmlns:a16="http://schemas.microsoft.com/office/drawing/2014/main" id="{267B6FF9-B1B7-474E-8040-DC155CFCB028}"/>
              </a:ext>
            </a:extLst>
          </p:cNvPr>
          <p:cNvPicPr>
            <a:picLocks noChangeAspect="1"/>
          </p:cNvPicPr>
          <p:nvPr/>
        </p:nvPicPr>
        <p:blipFill>
          <a:blip r:embed="rId2"/>
          <a:stretch>
            <a:fillRect/>
          </a:stretch>
        </p:blipFill>
        <p:spPr>
          <a:xfrm>
            <a:off x="0" y="1905000"/>
            <a:ext cx="12192000" cy="3048000"/>
          </a:xfrm>
          <a:prstGeom prst="rect">
            <a:avLst/>
          </a:prstGeom>
        </p:spPr>
      </p:pic>
    </p:spTree>
    <p:extLst>
      <p:ext uri="{BB962C8B-B14F-4D97-AF65-F5344CB8AC3E}">
        <p14:creationId xmlns:p14="http://schemas.microsoft.com/office/powerpoint/2010/main" val="2850943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D0A3-55AC-764C-BA28-DFE074062C7B}"/>
              </a:ext>
            </a:extLst>
          </p:cNvPr>
          <p:cNvSpPr>
            <a:spLocks noGrp="1"/>
          </p:cNvSpPr>
          <p:nvPr>
            <p:ph type="title"/>
          </p:nvPr>
        </p:nvSpPr>
        <p:spPr/>
        <p:txBody>
          <a:bodyPr/>
          <a:lstStyle/>
          <a:p>
            <a:r>
              <a:rPr lang="en-US" dirty="0">
                <a:latin typeface="Helvetica" pitchFamily="2" charset="0"/>
              </a:rPr>
              <a:t>Predictions: Dilation</a:t>
            </a:r>
          </a:p>
        </p:txBody>
      </p:sp>
      <p:pic>
        <p:nvPicPr>
          <p:cNvPr id="5" name="Content Placeholder 4" descr="A close up of text on a white background&#10;&#10;Description automatically generated">
            <a:extLst>
              <a:ext uri="{FF2B5EF4-FFF2-40B4-BE49-F238E27FC236}">
                <a16:creationId xmlns:a16="http://schemas.microsoft.com/office/drawing/2014/main" id="{9002D652-2297-9345-B988-DABBAED7696D}"/>
              </a:ext>
            </a:extLst>
          </p:cNvPr>
          <p:cNvPicPr>
            <a:picLocks noGrp="1" noChangeAspect="1"/>
          </p:cNvPicPr>
          <p:nvPr>
            <p:ph idx="1"/>
          </p:nvPr>
        </p:nvPicPr>
        <p:blipFill rotWithShape="1">
          <a:blip r:embed="rId2"/>
          <a:srcRect l="22414" t="10025" r="41040" b="10705"/>
          <a:stretch/>
        </p:blipFill>
        <p:spPr>
          <a:xfrm rot="16200000">
            <a:off x="2732314" y="-246977"/>
            <a:ext cx="1654628" cy="5072743"/>
          </a:xfrm>
        </p:spPr>
      </p:pic>
      <p:pic>
        <p:nvPicPr>
          <p:cNvPr id="7" name="Picture 6" descr="A close up of text on a white background&#10;&#10;Description automatically generated">
            <a:extLst>
              <a:ext uri="{FF2B5EF4-FFF2-40B4-BE49-F238E27FC236}">
                <a16:creationId xmlns:a16="http://schemas.microsoft.com/office/drawing/2014/main" id="{85BEA891-50DF-2648-9E35-B1852F336C29}"/>
              </a:ext>
            </a:extLst>
          </p:cNvPr>
          <p:cNvPicPr>
            <a:picLocks noChangeAspect="1"/>
          </p:cNvPicPr>
          <p:nvPr/>
        </p:nvPicPr>
        <p:blipFill rotWithShape="1">
          <a:blip r:embed="rId3"/>
          <a:srcRect l="59129" t="11816" r="3141" b="9722"/>
          <a:stretch/>
        </p:blipFill>
        <p:spPr>
          <a:xfrm rot="16200000">
            <a:off x="2754847" y="1332893"/>
            <a:ext cx="1830678" cy="5380943"/>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749C2558-61BE-F94E-9D67-17EE69E4BE3B}"/>
              </a:ext>
            </a:extLst>
          </p:cNvPr>
          <p:cNvPicPr>
            <a:picLocks noChangeAspect="1"/>
          </p:cNvPicPr>
          <p:nvPr/>
        </p:nvPicPr>
        <p:blipFill rotWithShape="1">
          <a:blip r:embed="rId3"/>
          <a:srcRect l="17314" t="11518" r="49804" b="12023"/>
          <a:stretch/>
        </p:blipFill>
        <p:spPr>
          <a:xfrm rot="16200000">
            <a:off x="2676525" y="3114666"/>
            <a:ext cx="1595437" cy="5243513"/>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47154770-E19B-2D42-B3F8-C6FFFA517C3E}"/>
              </a:ext>
            </a:extLst>
          </p:cNvPr>
          <p:cNvPicPr>
            <a:picLocks noChangeAspect="1"/>
          </p:cNvPicPr>
          <p:nvPr/>
        </p:nvPicPr>
        <p:blipFill rotWithShape="1">
          <a:blip r:embed="rId4"/>
          <a:srcRect l="19003" t="11816" r="43267" b="9721"/>
          <a:stretch/>
        </p:blipFill>
        <p:spPr>
          <a:xfrm rot="16200000">
            <a:off x="7942914" y="1890083"/>
            <a:ext cx="1830679" cy="5380946"/>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A0CC2D14-E6D9-6A47-9A24-F34F1402374D}"/>
              </a:ext>
            </a:extLst>
          </p:cNvPr>
          <p:cNvPicPr>
            <a:picLocks noChangeAspect="1"/>
          </p:cNvPicPr>
          <p:nvPr/>
        </p:nvPicPr>
        <p:blipFill rotWithShape="1">
          <a:blip r:embed="rId4"/>
          <a:srcRect l="59875" t="11885" r="2395" b="9652"/>
          <a:stretch/>
        </p:blipFill>
        <p:spPr>
          <a:xfrm rot="16200000">
            <a:off x="7942913" y="80354"/>
            <a:ext cx="1830677" cy="5380945"/>
          </a:xfrm>
          <a:prstGeom prst="rect">
            <a:avLst/>
          </a:prstGeom>
        </p:spPr>
      </p:pic>
    </p:spTree>
    <p:extLst>
      <p:ext uri="{BB962C8B-B14F-4D97-AF65-F5344CB8AC3E}">
        <p14:creationId xmlns:p14="http://schemas.microsoft.com/office/powerpoint/2010/main" val="154394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360F-D641-494B-B360-D86F2C5977B2}"/>
              </a:ext>
            </a:extLst>
          </p:cNvPr>
          <p:cNvSpPr>
            <a:spLocks noGrp="1"/>
          </p:cNvSpPr>
          <p:nvPr>
            <p:ph type="title"/>
          </p:nvPr>
        </p:nvSpPr>
        <p:spPr/>
        <p:txBody>
          <a:bodyPr/>
          <a:lstStyle/>
          <a:p>
            <a:r>
              <a:rPr lang="en-US" dirty="0">
                <a:latin typeface="Helvetica" pitchFamily="2" charset="0"/>
              </a:rPr>
              <a:t>Predictions: Erosion</a:t>
            </a:r>
          </a:p>
        </p:txBody>
      </p:sp>
      <p:pic>
        <p:nvPicPr>
          <p:cNvPr id="5" name="Picture 4" descr="A close up of text on a white background&#10;&#10;Description automatically generated">
            <a:extLst>
              <a:ext uri="{FF2B5EF4-FFF2-40B4-BE49-F238E27FC236}">
                <a16:creationId xmlns:a16="http://schemas.microsoft.com/office/drawing/2014/main" id="{08C75C3F-D0B7-3D40-A6EA-93D57D3300C1}"/>
              </a:ext>
            </a:extLst>
          </p:cNvPr>
          <p:cNvPicPr>
            <a:picLocks noChangeAspect="1"/>
          </p:cNvPicPr>
          <p:nvPr/>
        </p:nvPicPr>
        <p:blipFill rotWithShape="1">
          <a:blip r:embed="rId2"/>
          <a:srcRect l="25265" t="11944" r="43227" b="12639"/>
          <a:stretch/>
        </p:blipFill>
        <p:spPr>
          <a:xfrm rot="16200000">
            <a:off x="2745579" y="1135861"/>
            <a:ext cx="1528768" cy="5172074"/>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5BF5E554-5376-694F-86BE-034EBB6C896D}"/>
              </a:ext>
            </a:extLst>
          </p:cNvPr>
          <p:cNvPicPr>
            <a:picLocks noChangeAspect="1"/>
          </p:cNvPicPr>
          <p:nvPr/>
        </p:nvPicPr>
        <p:blipFill rotWithShape="1">
          <a:blip r:embed="rId2"/>
          <a:srcRect l="59914" t="11805" r="8578" b="12778"/>
          <a:stretch/>
        </p:blipFill>
        <p:spPr>
          <a:xfrm rot="16200000">
            <a:off x="2745579" y="-392907"/>
            <a:ext cx="1528766" cy="5172075"/>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DC355D95-80F5-E742-92BE-463302504438}"/>
              </a:ext>
            </a:extLst>
          </p:cNvPr>
          <p:cNvPicPr>
            <a:picLocks noChangeAspect="1"/>
          </p:cNvPicPr>
          <p:nvPr/>
        </p:nvPicPr>
        <p:blipFill rotWithShape="1">
          <a:blip r:embed="rId3"/>
          <a:srcRect l="23204" t="13403" r="42933" b="14930"/>
          <a:stretch/>
        </p:blipFill>
        <p:spPr>
          <a:xfrm rot="16200000">
            <a:off x="7903370" y="435777"/>
            <a:ext cx="1643060" cy="4914897"/>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0AB5348E-0ECC-7E4E-8582-73A7BFF99AC1}"/>
              </a:ext>
            </a:extLst>
          </p:cNvPr>
          <p:cNvPicPr>
            <a:picLocks noChangeAspect="1"/>
          </p:cNvPicPr>
          <p:nvPr/>
        </p:nvPicPr>
        <p:blipFill rotWithShape="1">
          <a:blip r:embed="rId3"/>
          <a:srcRect l="60208" t="13473" r="8284" b="14860"/>
          <a:stretch/>
        </p:blipFill>
        <p:spPr>
          <a:xfrm rot="16200000">
            <a:off x="2616990" y="2793216"/>
            <a:ext cx="1528766" cy="4914898"/>
          </a:xfrm>
          <a:prstGeom prst="rect">
            <a:avLst/>
          </a:prstGeom>
        </p:spPr>
      </p:pic>
      <p:pic>
        <p:nvPicPr>
          <p:cNvPr id="11" name="Picture 10" descr="A close up of text on a white surface&#10;&#10;Description automatically generated">
            <a:extLst>
              <a:ext uri="{FF2B5EF4-FFF2-40B4-BE49-F238E27FC236}">
                <a16:creationId xmlns:a16="http://schemas.microsoft.com/office/drawing/2014/main" id="{28FB50A5-F4CE-CB4D-9FDF-F85E28532AC5}"/>
              </a:ext>
            </a:extLst>
          </p:cNvPr>
          <p:cNvPicPr>
            <a:picLocks noChangeAspect="1"/>
          </p:cNvPicPr>
          <p:nvPr/>
        </p:nvPicPr>
        <p:blipFill rotWithShape="1">
          <a:blip r:embed="rId4"/>
          <a:srcRect l="63545" t="13403" r="4947" b="14930"/>
          <a:stretch/>
        </p:blipFill>
        <p:spPr>
          <a:xfrm rot="16200000">
            <a:off x="7970045" y="2021693"/>
            <a:ext cx="1528768" cy="4914894"/>
          </a:xfrm>
          <a:prstGeom prst="rect">
            <a:avLst/>
          </a:prstGeom>
        </p:spPr>
      </p:pic>
    </p:spTree>
    <p:extLst>
      <p:ext uri="{BB962C8B-B14F-4D97-AF65-F5344CB8AC3E}">
        <p14:creationId xmlns:p14="http://schemas.microsoft.com/office/powerpoint/2010/main" val="177598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E4CB-7758-F048-B917-3CCDA27F6490}"/>
              </a:ext>
            </a:extLst>
          </p:cNvPr>
          <p:cNvSpPr>
            <a:spLocks noGrp="1"/>
          </p:cNvSpPr>
          <p:nvPr>
            <p:ph type="title"/>
          </p:nvPr>
        </p:nvSpPr>
        <p:spPr>
          <a:xfrm>
            <a:off x="4407694" y="0"/>
            <a:ext cx="3376612" cy="671513"/>
          </a:xfrm>
        </p:spPr>
        <p:txBody>
          <a:bodyPr>
            <a:normAutofit/>
          </a:bodyPr>
          <a:lstStyle/>
          <a:p>
            <a:r>
              <a:rPr lang="en-US" sz="4000" dirty="0">
                <a:latin typeface="Helvetica" pitchFamily="2" charset="0"/>
              </a:rPr>
              <a:t>Actual results</a:t>
            </a:r>
          </a:p>
        </p:txBody>
      </p:sp>
      <p:pic>
        <p:nvPicPr>
          <p:cNvPr id="5" name="Picture 4">
            <a:extLst>
              <a:ext uri="{FF2B5EF4-FFF2-40B4-BE49-F238E27FC236}">
                <a16:creationId xmlns:a16="http://schemas.microsoft.com/office/drawing/2014/main" id="{68E0659A-5950-9F47-933B-18FEB278E6A7}"/>
              </a:ext>
            </a:extLst>
          </p:cNvPr>
          <p:cNvPicPr>
            <a:picLocks noChangeAspect="1"/>
          </p:cNvPicPr>
          <p:nvPr/>
        </p:nvPicPr>
        <p:blipFill>
          <a:blip r:embed="rId2"/>
          <a:stretch>
            <a:fillRect/>
          </a:stretch>
        </p:blipFill>
        <p:spPr>
          <a:xfrm>
            <a:off x="2428881" y="1366835"/>
            <a:ext cx="4725000" cy="1080000"/>
          </a:xfrm>
          <a:prstGeom prst="rect">
            <a:avLst/>
          </a:prstGeom>
        </p:spPr>
      </p:pic>
      <p:pic>
        <p:nvPicPr>
          <p:cNvPr id="7" name="Picture 6" descr="A close up of a screen&#10;&#10;Description automatically generated">
            <a:extLst>
              <a:ext uri="{FF2B5EF4-FFF2-40B4-BE49-F238E27FC236}">
                <a16:creationId xmlns:a16="http://schemas.microsoft.com/office/drawing/2014/main" id="{9860400C-D0DB-B04E-9810-1E6F758F74EA}"/>
              </a:ext>
            </a:extLst>
          </p:cNvPr>
          <p:cNvPicPr>
            <a:picLocks noChangeAspect="1"/>
          </p:cNvPicPr>
          <p:nvPr/>
        </p:nvPicPr>
        <p:blipFill>
          <a:blip r:embed="rId3"/>
          <a:stretch>
            <a:fillRect/>
          </a:stretch>
        </p:blipFill>
        <p:spPr>
          <a:xfrm>
            <a:off x="2428881" y="2436096"/>
            <a:ext cx="4725000" cy="108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2E24EC38-ECCD-994E-8637-29B971750592}"/>
              </a:ext>
            </a:extLst>
          </p:cNvPr>
          <p:cNvPicPr>
            <a:picLocks noChangeAspect="1"/>
          </p:cNvPicPr>
          <p:nvPr/>
        </p:nvPicPr>
        <p:blipFill>
          <a:blip r:embed="rId4"/>
          <a:stretch>
            <a:fillRect/>
          </a:stretch>
        </p:blipFill>
        <p:spPr>
          <a:xfrm>
            <a:off x="2428881" y="3516096"/>
            <a:ext cx="4725000" cy="10800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C75631C8-A14D-F54A-9BCC-EC3947A80DFA}"/>
              </a:ext>
            </a:extLst>
          </p:cNvPr>
          <p:cNvPicPr>
            <a:picLocks noChangeAspect="1"/>
          </p:cNvPicPr>
          <p:nvPr/>
        </p:nvPicPr>
        <p:blipFill>
          <a:blip r:embed="rId5"/>
          <a:stretch>
            <a:fillRect/>
          </a:stretch>
        </p:blipFill>
        <p:spPr>
          <a:xfrm>
            <a:off x="2428881" y="4596096"/>
            <a:ext cx="4725000" cy="1080000"/>
          </a:xfrm>
          <a:prstGeom prst="rect">
            <a:avLst/>
          </a:prstGeom>
        </p:spPr>
      </p:pic>
      <p:pic>
        <p:nvPicPr>
          <p:cNvPr id="13" name="Picture 12" descr="A close up of a logo&#10;&#10;Description automatically generated">
            <a:extLst>
              <a:ext uri="{FF2B5EF4-FFF2-40B4-BE49-F238E27FC236}">
                <a16:creationId xmlns:a16="http://schemas.microsoft.com/office/drawing/2014/main" id="{37D28DE5-72FD-C546-A7C6-AB3E52AE6EB1}"/>
              </a:ext>
            </a:extLst>
          </p:cNvPr>
          <p:cNvPicPr>
            <a:picLocks noChangeAspect="1"/>
          </p:cNvPicPr>
          <p:nvPr/>
        </p:nvPicPr>
        <p:blipFill>
          <a:blip r:embed="rId6"/>
          <a:stretch>
            <a:fillRect/>
          </a:stretch>
        </p:blipFill>
        <p:spPr>
          <a:xfrm>
            <a:off x="2428881" y="5665357"/>
            <a:ext cx="4725000" cy="1080000"/>
          </a:xfrm>
          <a:prstGeom prst="rect">
            <a:avLst/>
          </a:prstGeom>
        </p:spPr>
      </p:pic>
      <p:pic>
        <p:nvPicPr>
          <p:cNvPr id="15" name="Picture 14">
            <a:extLst>
              <a:ext uri="{FF2B5EF4-FFF2-40B4-BE49-F238E27FC236}">
                <a16:creationId xmlns:a16="http://schemas.microsoft.com/office/drawing/2014/main" id="{037D9540-33C6-4C41-BE18-DAE51895053E}"/>
              </a:ext>
            </a:extLst>
          </p:cNvPr>
          <p:cNvPicPr>
            <a:picLocks noChangeAspect="1"/>
          </p:cNvPicPr>
          <p:nvPr/>
        </p:nvPicPr>
        <p:blipFill>
          <a:blip r:embed="rId7"/>
          <a:stretch>
            <a:fillRect/>
          </a:stretch>
        </p:blipFill>
        <p:spPr>
          <a:xfrm>
            <a:off x="7368197" y="1398477"/>
            <a:ext cx="4725000" cy="1080000"/>
          </a:xfrm>
          <a:prstGeom prst="rect">
            <a:avLst/>
          </a:prstGeom>
        </p:spPr>
      </p:pic>
      <p:pic>
        <p:nvPicPr>
          <p:cNvPr id="17" name="Picture 16">
            <a:extLst>
              <a:ext uri="{FF2B5EF4-FFF2-40B4-BE49-F238E27FC236}">
                <a16:creationId xmlns:a16="http://schemas.microsoft.com/office/drawing/2014/main" id="{AADCCBC4-BEE4-D04E-B41D-0A7F332485EF}"/>
              </a:ext>
            </a:extLst>
          </p:cNvPr>
          <p:cNvPicPr>
            <a:picLocks noChangeAspect="1"/>
          </p:cNvPicPr>
          <p:nvPr/>
        </p:nvPicPr>
        <p:blipFill>
          <a:blip r:embed="rId8"/>
          <a:stretch>
            <a:fillRect/>
          </a:stretch>
        </p:blipFill>
        <p:spPr>
          <a:xfrm>
            <a:off x="7368197" y="2446835"/>
            <a:ext cx="4725000" cy="1080000"/>
          </a:xfrm>
          <a:prstGeom prst="rect">
            <a:avLst/>
          </a:prstGeom>
        </p:spPr>
      </p:pic>
      <p:pic>
        <p:nvPicPr>
          <p:cNvPr id="19" name="Picture 18">
            <a:extLst>
              <a:ext uri="{FF2B5EF4-FFF2-40B4-BE49-F238E27FC236}">
                <a16:creationId xmlns:a16="http://schemas.microsoft.com/office/drawing/2014/main" id="{749C087A-4494-674C-BFFB-0B3E18B6B0DD}"/>
              </a:ext>
            </a:extLst>
          </p:cNvPr>
          <p:cNvPicPr>
            <a:picLocks noChangeAspect="1"/>
          </p:cNvPicPr>
          <p:nvPr/>
        </p:nvPicPr>
        <p:blipFill>
          <a:blip r:embed="rId9"/>
          <a:stretch>
            <a:fillRect/>
          </a:stretch>
        </p:blipFill>
        <p:spPr>
          <a:xfrm>
            <a:off x="7368197" y="3516096"/>
            <a:ext cx="4725000" cy="1080000"/>
          </a:xfrm>
          <a:prstGeom prst="rect">
            <a:avLst/>
          </a:prstGeom>
        </p:spPr>
      </p:pic>
      <p:pic>
        <p:nvPicPr>
          <p:cNvPr id="21" name="Picture 20">
            <a:extLst>
              <a:ext uri="{FF2B5EF4-FFF2-40B4-BE49-F238E27FC236}">
                <a16:creationId xmlns:a16="http://schemas.microsoft.com/office/drawing/2014/main" id="{5EDE6BCE-2C02-F646-A7D2-2943E8DBE7C0}"/>
              </a:ext>
            </a:extLst>
          </p:cNvPr>
          <p:cNvPicPr>
            <a:picLocks noChangeAspect="1"/>
          </p:cNvPicPr>
          <p:nvPr/>
        </p:nvPicPr>
        <p:blipFill>
          <a:blip r:embed="rId10"/>
          <a:stretch>
            <a:fillRect/>
          </a:stretch>
        </p:blipFill>
        <p:spPr>
          <a:xfrm>
            <a:off x="7368197" y="4596096"/>
            <a:ext cx="4725000" cy="1080000"/>
          </a:xfrm>
          <a:prstGeom prst="rect">
            <a:avLst/>
          </a:prstGeom>
        </p:spPr>
      </p:pic>
      <p:pic>
        <p:nvPicPr>
          <p:cNvPr id="23" name="Picture 22">
            <a:extLst>
              <a:ext uri="{FF2B5EF4-FFF2-40B4-BE49-F238E27FC236}">
                <a16:creationId xmlns:a16="http://schemas.microsoft.com/office/drawing/2014/main" id="{E9C68DA1-50C8-A64F-A02E-470AC67BB0A6}"/>
              </a:ext>
            </a:extLst>
          </p:cNvPr>
          <p:cNvPicPr>
            <a:picLocks noChangeAspect="1"/>
          </p:cNvPicPr>
          <p:nvPr/>
        </p:nvPicPr>
        <p:blipFill>
          <a:blip r:embed="rId11"/>
          <a:stretch>
            <a:fillRect/>
          </a:stretch>
        </p:blipFill>
        <p:spPr>
          <a:xfrm>
            <a:off x="7368197" y="5665357"/>
            <a:ext cx="4725000" cy="1080000"/>
          </a:xfrm>
          <a:prstGeom prst="rect">
            <a:avLst/>
          </a:prstGeom>
        </p:spPr>
      </p:pic>
      <p:sp>
        <p:nvSpPr>
          <p:cNvPr id="24" name="Title 1">
            <a:extLst>
              <a:ext uri="{FF2B5EF4-FFF2-40B4-BE49-F238E27FC236}">
                <a16:creationId xmlns:a16="http://schemas.microsoft.com/office/drawing/2014/main" id="{44D6662F-F2E0-DC47-AA7A-EE23DD4EB7C4}"/>
              </a:ext>
            </a:extLst>
          </p:cNvPr>
          <p:cNvSpPr txBox="1">
            <a:spLocks/>
          </p:cNvSpPr>
          <p:nvPr/>
        </p:nvSpPr>
        <p:spPr>
          <a:xfrm>
            <a:off x="3103075" y="695322"/>
            <a:ext cx="3376612" cy="671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Helvetica" pitchFamily="2" charset="0"/>
              </a:rPr>
              <a:t>Dilation</a:t>
            </a:r>
          </a:p>
        </p:txBody>
      </p:sp>
      <p:sp>
        <p:nvSpPr>
          <p:cNvPr id="25" name="Title 1">
            <a:extLst>
              <a:ext uri="{FF2B5EF4-FFF2-40B4-BE49-F238E27FC236}">
                <a16:creationId xmlns:a16="http://schemas.microsoft.com/office/drawing/2014/main" id="{7739177D-65BC-484C-81B3-F8AC53046421}"/>
              </a:ext>
            </a:extLst>
          </p:cNvPr>
          <p:cNvSpPr txBox="1">
            <a:spLocks/>
          </p:cNvSpPr>
          <p:nvPr/>
        </p:nvSpPr>
        <p:spPr>
          <a:xfrm>
            <a:off x="8042391" y="671513"/>
            <a:ext cx="3376612" cy="671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Helvetica" pitchFamily="2" charset="0"/>
              </a:rPr>
              <a:t>Erosion</a:t>
            </a:r>
          </a:p>
        </p:txBody>
      </p:sp>
      <p:sp>
        <p:nvSpPr>
          <p:cNvPr id="26" name="Title 1">
            <a:extLst>
              <a:ext uri="{FF2B5EF4-FFF2-40B4-BE49-F238E27FC236}">
                <a16:creationId xmlns:a16="http://schemas.microsoft.com/office/drawing/2014/main" id="{93CD6D07-70A4-414A-965F-48BE51810787}"/>
              </a:ext>
            </a:extLst>
          </p:cNvPr>
          <p:cNvSpPr txBox="1">
            <a:spLocks/>
          </p:cNvSpPr>
          <p:nvPr/>
        </p:nvSpPr>
        <p:spPr>
          <a:xfrm>
            <a:off x="-444993" y="695322"/>
            <a:ext cx="3376612" cy="671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Helvetica" pitchFamily="2" charset="0"/>
              </a:rPr>
              <a:t>Structuring element</a:t>
            </a:r>
          </a:p>
        </p:txBody>
      </p:sp>
      <p:pic>
        <p:nvPicPr>
          <p:cNvPr id="28" name="Picture 27">
            <a:extLst>
              <a:ext uri="{FF2B5EF4-FFF2-40B4-BE49-F238E27FC236}">
                <a16:creationId xmlns:a16="http://schemas.microsoft.com/office/drawing/2014/main" id="{7E044179-1732-4E47-B61D-98FFA075BBDA}"/>
              </a:ext>
            </a:extLst>
          </p:cNvPr>
          <p:cNvPicPr>
            <a:picLocks noChangeAspect="1"/>
          </p:cNvPicPr>
          <p:nvPr/>
        </p:nvPicPr>
        <p:blipFill>
          <a:blip r:embed="rId12"/>
          <a:stretch>
            <a:fillRect/>
          </a:stretch>
        </p:blipFill>
        <p:spPr>
          <a:xfrm>
            <a:off x="752310" y="1636835"/>
            <a:ext cx="593572" cy="540000"/>
          </a:xfrm>
          <a:prstGeom prst="rect">
            <a:avLst/>
          </a:prstGeom>
        </p:spPr>
      </p:pic>
      <p:pic>
        <p:nvPicPr>
          <p:cNvPr id="30" name="Picture 29">
            <a:extLst>
              <a:ext uri="{FF2B5EF4-FFF2-40B4-BE49-F238E27FC236}">
                <a16:creationId xmlns:a16="http://schemas.microsoft.com/office/drawing/2014/main" id="{B0843ECC-7DE7-734B-A2DA-239CFB9C2B6F}"/>
              </a:ext>
            </a:extLst>
          </p:cNvPr>
          <p:cNvPicPr>
            <a:picLocks noChangeAspect="1"/>
          </p:cNvPicPr>
          <p:nvPr/>
        </p:nvPicPr>
        <p:blipFill>
          <a:blip r:embed="rId13"/>
          <a:stretch>
            <a:fillRect/>
          </a:stretch>
        </p:blipFill>
        <p:spPr>
          <a:xfrm>
            <a:off x="869096" y="2706096"/>
            <a:ext cx="360000" cy="540000"/>
          </a:xfrm>
          <a:prstGeom prst="rect">
            <a:avLst/>
          </a:prstGeom>
        </p:spPr>
      </p:pic>
      <p:pic>
        <p:nvPicPr>
          <p:cNvPr id="32" name="Picture 31" descr="A close up of a logo&#10;&#10;Description automatically generated">
            <a:extLst>
              <a:ext uri="{FF2B5EF4-FFF2-40B4-BE49-F238E27FC236}">
                <a16:creationId xmlns:a16="http://schemas.microsoft.com/office/drawing/2014/main" id="{7196FD74-7696-0647-9680-57CD50CDFA85}"/>
              </a:ext>
            </a:extLst>
          </p:cNvPr>
          <p:cNvPicPr>
            <a:picLocks noChangeAspect="1"/>
          </p:cNvPicPr>
          <p:nvPr/>
        </p:nvPicPr>
        <p:blipFill>
          <a:blip r:embed="rId14"/>
          <a:stretch>
            <a:fillRect/>
          </a:stretch>
        </p:blipFill>
        <p:spPr>
          <a:xfrm>
            <a:off x="779096" y="3919369"/>
            <a:ext cx="540000" cy="273453"/>
          </a:xfrm>
          <a:prstGeom prst="rect">
            <a:avLst/>
          </a:prstGeom>
        </p:spPr>
      </p:pic>
      <p:pic>
        <p:nvPicPr>
          <p:cNvPr id="34" name="Picture 33">
            <a:extLst>
              <a:ext uri="{FF2B5EF4-FFF2-40B4-BE49-F238E27FC236}">
                <a16:creationId xmlns:a16="http://schemas.microsoft.com/office/drawing/2014/main" id="{8427AD43-E238-A74A-9DC5-898DFC5AB038}"/>
              </a:ext>
            </a:extLst>
          </p:cNvPr>
          <p:cNvPicPr>
            <a:picLocks noChangeAspect="1"/>
          </p:cNvPicPr>
          <p:nvPr/>
        </p:nvPicPr>
        <p:blipFill>
          <a:blip r:embed="rId15"/>
          <a:stretch>
            <a:fillRect/>
          </a:stretch>
        </p:blipFill>
        <p:spPr>
          <a:xfrm>
            <a:off x="779096" y="4827989"/>
            <a:ext cx="580714" cy="540000"/>
          </a:xfrm>
          <a:prstGeom prst="rect">
            <a:avLst/>
          </a:prstGeom>
        </p:spPr>
      </p:pic>
      <p:pic>
        <p:nvPicPr>
          <p:cNvPr id="36" name="Picture 35" descr="A close up of a logo&#10;&#10;Description automatically generated">
            <a:extLst>
              <a:ext uri="{FF2B5EF4-FFF2-40B4-BE49-F238E27FC236}">
                <a16:creationId xmlns:a16="http://schemas.microsoft.com/office/drawing/2014/main" id="{9529D9B5-3987-144A-B358-530F54F80844}"/>
              </a:ext>
            </a:extLst>
          </p:cNvPr>
          <p:cNvPicPr>
            <a:picLocks noChangeAspect="1"/>
          </p:cNvPicPr>
          <p:nvPr/>
        </p:nvPicPr>
        <p:blipFill>
          <a:blip r:embed="rId16"/>
          <a:stretch>
            <a:fillRect/>
          </a:stretch>
        </p:blipFill>
        <p:spPr>
          <a:xfrm>
            <a:off x="797684" y="5940113"/>
            <a:ext cx="593571" cy="540000"/>
          </a:xfrm>
          <a:prstGeom prst="rect">
            <a:avLst/>
          </a:prstGeom>
        </p:spPr>
      </p:pic>
      <p:sp>
        <p:nvSpPr>
          <p:cNvPr id="38" name="Rectangle 37">
            <a:extLst>
              <a:ext uri="{FF2B5EF4-FFF2-40B4-BE49-F238E27FC236}">
                <a16:creationId xmlns:a16="http://schemas.microsoft.com/office/drawing/2014/main" id="{FE861A3E-C712-FF49-B2C0-84E1DB3C016A}"/>
              </a:ext>
            </a:extLst>
          </p:cNvPr>
          <p:cNvSpPr/>
          <p:nvPr/>
        </p:nvSpPr>
        <p:spPr>
          <a:xfrm>
            <a:off x="11503917" y="1555028"/>
            <a:ext cx="142363" cy="728234"/>
          </a:xfrm>
          <a:prstGeom prst="rect">
            <a:avLst/>
          </a:prstGeom>
          <a:solidFill>
            <a:srgbClr val="BE2B26"/>
          </a:solidFill>
          <a:ln>
            <a:solidFill>
              <a:srgbClr val="BE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226AF51-6D2F-4143-9D3B-5B2712174FA0}"/>
              </a:ext>
            </a:extLst>
          </p:cNvPr>
          <p:cNvSpPr/>
          <p:nvPr/>
        </p:nvSpPr>
        <p:spPr>
          <a:xfrm rot="16200000">
            <a:off x="11503917" y="1558539"/>
            <a:ext cx="142363" cy="728234"/>
          </a:xfrm>
          <a:prstGeom prst="rect">
            <a:avLst/>
          </a:prstGeom>
          <a:solidFill>
            <a:srgbClr val="BE2B26"/>
          </a:solidFill>
          <a:ln>
            <a:solidFill>
              <a:srgbClr val="BE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2829784-CA21-1040-89F3-B358090DAE35}"/>
              </a:ext>
            </a:extLst>
          </p:cNvPr>
          <p:cNvSpPr/>
          <p:nvPr/>
        </p:nvSpPr>
        <p:spPr>
          <a:xfrm rot="16200000">
            <a:off x="9057251" y="4954691"/>
            <a:ext cx="159654" cy="666942"/>
          </a:xfrm>
          <a:prstGeom prst="rect">
            <a:avLst/>
          </a:prstGeom>
          <a:solidFill>
            <a:srgbClr val="BE2B26"/>
          </a:solidFill>
          <a:ln>
            <a:solidFill>
              <a:srgbClr val="BE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F762E29-BB5A-174C-828C-06FF547EF75F}"/>
              </a:ext>
            </a:extLst>
          </p:cNvPr>
          <p:cNvSpPr/>
          <p:nvPr/>
        </p:nvSpPr>
        <p:spPr>
          <a:xfrm rot="16200000">
            <a:off x="8976289" y="4866243"/>
            <a:ext cx="159654" cy="505017"/>
          </a:xfrm>
          <a:prstGeom prst="rect">
            <a:avLst/>
          </a:prstGeom>
          <a:solidFill>
            <a:srgbClr val="BE2B26"/>
          </a:solidFill>
          <a:ln>
            <a:solidFill>
              <a:srgbClr val="BE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35564AE-96C5-BC4F-8448-21108BAA98DE}"/>
              </a:ext>
            </a:extLst>
          </p:cNvPr>
          <p:cNvSpPr/>
          <p:nvPr/>
        </p:nvSpPr>
        <p:spPr>
          <a:xfrm rot="16200000">
            <a:off x="8803492" y="4869631"/>
            <a:ext cx="159654" cy="159420"/>
          </a:xfrm>
          <a:prstGeom prst="rect">
            <a:avLst/>
          </a:prstGeom>
          <a:solidFill>
            <a:srgbClr val="BE2B26"/>
          </a:solidFill>
          <a:ln>
            <a:solidFill>
              <a:srgbClr val="BE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725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00CE-5036-E84B-9B7C-65D69D75328B}"/>
              </a:ext>
            </a:extLst>
          </p:cNvPr>
          <p:cNvSpPr>
            <a:spLocks noGrp="1"/>
          </p:cNvSpPr>
          <p:nvPr>
            <p:ph type="title"/>
          </p:nvPr>
        </p:nvSpPr>
        <p:spPr/>
        <p:txBody>
          <a:bodyPr/>
          <a:lstStyle/>
          <a:p>
            <a:r>
              <a:rPr lang="en-US" dirty="0">
                <a:latin typeface="Helvetica" pitchFamily="2" charset="0"/>
              </a:rPr>
              <a:t>Discussions</a:t>
            </a:r>
          </a:p>
        </p:txBody>
      </p:sp>
      <p:sp>
        <p:nvSpPr>
          <p:cNvPr id="3" name="Content Placeholder 2">
            <a:extLst>
              <a:ext uri="{FF2B5EF4-FFF2-40B4-BE49-F238E27FC236}">
                <a16:creationId xmlns:a16="http://schemas.microsoft.com/office/drawing/2014/main" id="{DC24C44F-A2B0-7A48-9854-5B9B779170F9}"/>
              </a:ext>
            </a:extLst>
          </p:cNvPr>
          <p:cNvSpPr>
            <a:spLocks noGrp="1"/>
          </p:cNvSpPr>
          <p:nvPr>
            <p:ph idx="1"/>
          </p:nvPr>
        </p:nvSpPr>
        <p:spPr>
          <a:xfrm>
            <a:off x="838200" y="1825625"/>
            <a:ext cx="10515600" cy="4667250"/>
          </a:xfrm>
        </p:spPr>
        <p:txBody>
          <a:bodyPr>
            <a:normAutofit/>
          </a:bodyPr>
          <a:lstStyle/>
          <a:p>
            <a:r>
              <a:rPr lang="en-US" sz="2000" dirty="0">
                <a:latin typeface="Helvetica" pitchFamily="2" charset="0"/>
              </a:rPr>
              <a:t>We can see from the figures that dilating an object with a certain structural element adds additional ‘pixels’ to the object. </a:t>
            </a:r>
          </a:p>
          <a:p>
            <a:endParaRPr lang="en-US" sz="2000" dirty="0">
              <a:latin typeface="Helvetica" pitchFamily="2" charset="0"/>
            </a:endParaRPr>
          </a:p>
          <a:p>
            <a:r>
              <a:rPr lang="en-US" sz="2000" dirty="0">
                <a:latin typeface="Helvetica" pitchFamily="2" charset="0"/>
              </a:rPr>
              <a:t>For each pixel of the object, we dilate it using the structuring element such that if the pixel location of the intersection of the pixel and the structuring element [we overlap one pixel of the structuring element to the object pixel] is empty, we add a value to it. </a:t>
            </a:r>
          </a:p>
          <a:p>
            <a:endParaRPr lang="en-US" sz="2000" dirty="0">
              <a:latin typeface="Helvetica" pitchFamily="2" charset="0"/>
            </a:endParaRPr>
          </a:p>
          <a:p>
            <a:r>
              <a:rPr lang="en-US" sz="2000" dirty="0">
                <a:latin typeface="Helvetica" pitchFamily="2" charset="0"/>
              </a:rPr>
              <a:t>For erosion, if the overlap has a pixel value, we remove it, if not, we remove the overlapped pixel. </a:t>
            </a:r>
          </a:p>
          <a:p>
            <a:endParaRPr lang="en-US" sz="2000" dirty="0">
              <a:latin typeface="Helvetica" pitchFamily="2" charset="0"/>
            </a:endParaRPr>
          </a:p>
          <a:p>
            <a:r>
              <a:rPr lang="en-US" sz="2000" dirty="0">
                <a:latin typeface="Helvetica" pitchFamily="2" charset="0"/>
              </a:rPr>
              <a:t>We can also see that the hand drawn plots are similar to the python ones, difference is that the last structuring used are opposites which just shows that pixels are added on the opposite.</a:t>
            </a:r>
          </a:p>
        </p:txBody>
      </p:sp>
    </p:spTree>
    <p:extLst>
      <p:ext uri="{BB962C8B-B14F-4D97-AF65-F5344CB8AC3E}">
        <p14:creationId xmlns:p14="http://schemas.microsoft.com/office/powerpoint/2010/main" val="3828991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178</Words>
  <Application>Microsoft Macintosh PowerPoint</Application>
  <PresentationFormat>Widescreen</PresentationFormat>
  <Paragraphs>20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Helvetica</vt:lpstr>
      <vt:lpstr>Office Theme</vt:lpstr>
      <vt:lpstr>Activity 8 – Morphological Operation</vt:lpstr>
      <vt:lpstr>Original Images/Objects used</vt:lpstr>
      <vt:lpstr>Predictions: Dilation</vt:lpstr>
      <vt:lpstr>Predictions: Erosion</vt:lpstr>
      <vt:lpstr>Actual results</vt:lpstr>
      <vt:lpstr>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8 – Morphological Operation</dc:title>
  <dc:creator>Kenneth Leo</dc:creator>
  <cp:lastModifiedBy>Kenneth Leo</cp:lastModifiedBy>
  <cp:revision>7</cp:revision>
  <dcterms:created xsi:type="dcterms:W3CDTF">2019-09-19T08:30:04Z</dcterms:created>
  <dcterms:modified xsi:type="dcterms:W3CDTF">2019-09-19T09:08:35Z</dcterms:modified>
</cp:coreProperties>
</file>